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8" r:id="rId6"/>
    <p:sldId id="287" r:id="rId7"/>
    <p:sldId id="305" r:id="rId8"/>
    <p:sldId id="349" r:id="rId9"/>
    <p:sldId id="306" r:id="rId10"/>
    <p:sldId id="273" r:id="rId11"/>
    <p:sldId id="289" r:id="rId12"/>
    <p:sldId id="308" r:id="rId13"/>
    <p:sldId id="309" r:id="rId14"/>
    <p:sldId id="310" r:id="rId15"/>
    <p:sldId id="311" r:id="rId16"/>
    <p:sldId id="313" r:id="rId17"/>
    <p:sldId id="314" r:id="rId18"/>
    <p:sldId id="315" r:id="rId19"/>
    <p:sldId id="312" r:id="rId20"/>
    <p:sldId id="276" r:id="rId21"/>
    <p:sldId id="316" r:id="rId22"/>
    <p:sldId id="318" r:id="rId23"/>
    <p:sldId id="320" r:id="rId24"/>
    <p:sldId id="321" r:id="rId25"/>
    <p:sldId id="328" r:id="rId26"/>
    <p:sldId id="319" r:id="rId27"/>
    <p:sldId id="322" r:id="rId28"/>
    <p:sldId id="323" r:id="rId29"/>
    <p:sldId id="325" r:id="rId30"/>
    <p:sldId id="324" r:id="rId31"/>
    <p:sldId id="397" r:id="rId32"/>
    <p:sldId id="326" r:id="rId33"/>
    <p:sldId id="32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90" r:id="rId43"/>
    <p:sldId id="416" r:id="rId44"/>
    <p:sldId id="337" r:id="rId45"/>
    <p:sldId id="346" r:id="rId46"/>
    <p:sldId id="350" r:id="rId47"/>
    <p:sldId id="348" r:id="rId48"/>
    <p:sldId id="351" r:id="rId49"/>
    <p:sldId id="352" r:id="rId50"/>
    <p:sldId id="262" r:id="rId51"/>
  </p:sldIdLst>
  <p:sldSz cx="9144000" cy="5715000"/>
  <p:notesSz cx="6858000" cy="9144000"/>
  <p:embeddedFontLst>
    <p:embeddedFont>
      <p:font typeface="Ubuntu" panose="020B0504030602030204"/>
      <p:regular r:id="rId55"/>
      <p:bold r:id="rId56"/>
      <p:italic r:id="rId57"/>
      <p:boldItalic r:id="rId58"/>
    </p:embeddedFont>
    <p:embeddedFont>
      <p:font typeface="Fira Code Light" panose="020B0809050000020004"/>
      <p:regular r:id="rId59"/>
    </p:embeddedFont>
    <p:embeddedFont>
      <p:font typeface="Ubuntu Light" panose="020B0504030602030204"/>
      <p:regular r:id="rId60"/>
      <p:bold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3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capa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9"/>
          <a:stretch>
            <a:fillRect/>
          </a:stretch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ema | capitulo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ada 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finalização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11955" y="3721100"/>
            <a:ext cx="446913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Data I</a:t>
            </a:r>
            <a:endParaRPr lang="pt-BR" sz="6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Santander Coders - DE</a:t>
            </a:r>
            <a:endParaRPr lang="pt-BR" sz="24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13"/>
          <p:cNvSpPr txBox="1"/>
          <p:nvPr/>
        </p:nvSpPr>
        <p:spPr>
          <a:xfrm>
            <a:off x="251745" y="5000035"/>
            <a:ext cx="22842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Professor: Alex Lima</a:t>
            </a:r>
            <a:endParaRPr sz="1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23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 computacional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CPU, GPU e ASIC’s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 de armazenamento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Unidades de armazenamento replicação e distribuição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 de rede</a:t>
            </a:r>
            <a:endParaRPr lang="pt-BR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Redes corporativas 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Infraestrutura virtual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Infraestrutura virtual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1200785"/>
            <a:ext cx="8277860" cy="3807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computacional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440" y="1200785"/>
            <a:ext cx="4518025" cy="4208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de armazenamento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125" y="1200785"/>
            <a:ext cx="3079750" cy="4196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arredondado 19"/>
          <p:cNvSpPr/>
          <p:nvPr/>
        </p:nvSpPr>
        <p:spPr>
          <a:xfrm>
            <a:off x="3779520" y="2425065"/>
            <a:ext cx="4968875" cy="144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de armazenamento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5" name="Google Shape;62;p14"/>
          <p:cNvSpPr txBox="1"/>
          <p:nvPr/>
        </p:nvSpPr>
        <p:spPr>
          <a:xfrm>
            <a:off x="395605" y="134493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Acesso distribuído - escrita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811270" y="2640965"/>
            <a:ext cx="4875530" cy="1057910"/>
            <a:chOff x="3053" y="3706"/>
            <a:chExt cx="7678" cy="1666"/>
          </a:xfrm>
        </p:grpSpPr>
        <p:pic>
          <p:nvPicPr>
            <p:cNvPr id="4" name="Imagem 3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53" y="3706"/>
              <a:ext cx="1652" cy="1652"/>
            </a:xfrm>
            <a:prstGeom prst="rect">
              <a:avLst/>
            </a:prstGeom>
          </p:spPr>
        </p:pic>
        <p:pic>
          <p:nvPicPr>
            <p:cNvPr id="6" name="Imagem 5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92" y="3706"/>
              <a:ext cx="1652" cy="1652"/>
            </a:xfrm>
            <a:prstGeom prst="rect">
              <a:avLst/>
            </a:prstGeom>
          </p:spPr>
        </p:pic>
        <p:pic>
          <p:nvPicPr>
            <p:cNvPr id="7" name="Imagem 6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66" y="3720"/>
              <a:ext cx="1652" cy="1652"/>
            </a:xfrm>
            <a:prstGeom prst="rect">
              <a:avLst/>
            </a:prstGeom>
          </p:spPr>
        </p:pic>
        <p:pic>
          <p:nvPicPr>
            <p:cNvPr id="8" name="Imagem 7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40" y="3720"/>
              <a:ext cx="1652" cy="1652"/>
            </a:xfrm>
            <a:prstGeom prst="rect">
              <a:avLst/>
            </a:prstGeom>
          </p:spPr>
        </p:pic>
        <p:pic>
          <p:nvPicPr>
            <p:cNvPr id="9" name="Imagem 8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9" y="3720"/>
              <a:ext cx="1652" cy="1652"/>
            </a:xfrm>
            <a:prstGeom prst="rect">
              <a:avLst/>
            </a:prstGeom>
          </p:spPr>
        </p:pic>
      </p:grpSp>
      <p:sp>
        <p:nvSpPr>
          <p:cNvPr id="11" name="Retângulo 10"/>
          <p:cNvSpPr/>
          <p:nvPr/>
        </p:nvSpPr>
        <p:spPr>
          <a:xfrm>
            <a:off x="539115" y="2497455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11"/>
          <p:cNvSpPr/>
          <p:nvPr/>
        </p:nvSpPr>
        <p:spPr>
          <a:xfrm>
            <a:off x="539115" y="2785110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Retângulo 12"/>
          <p:cNvSpPr/>
          <p:nvPr/>
        </p:nvSpPr>
        <p:spPr>
          <a:xfrm>
            <a:off x="539115" y="3073400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Retângulo 13"/>
          <p:cNvSpPr/>
          <p:nvPr/>
        </p:nvSpPr>
        <p:spPr>
          <a:xfrm>
            <a:off x="539115" y="336169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Retângulo 14"/>
          <p:cNvSpPr/>
          <p:nvPr/>
        </p:nvSpPr>
        <p:spPr>
          <a:xfrm>
            <a:off x="539115" y="3649980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Caixa de Texto 15"/>
          <p:cNvSpPr txBox="1"/>
          <p:nvPr/>
        </p:nvSpPr>
        <p:spPr>
          <a:xfrm>
            <a:off x="179070" y="1902460"/>
            <a:ext cx="1568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Volume de dados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7" name="Caixa de Texto 16"/>
          <p:cNvSpPr txBox="1"/>
          <p:nvPr/>
        </p:nvSpPr>
        <p:spPr>
          <a:xfrm>
            <a:off x="4989195" y="2064385"/>
            <a:ext cx="25177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Unidades de armazenamento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18" name="Imagem 17" descr="laptop-icon-19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2683510"/>
            <a:ext cx="963930" cy="963930"/>
          </a:xfrm>
          <a:prstGeom prst="rect">
            <a:avLst/>
          </a:prstGeom>
        </p:spPr>
      </p:pic>
      <p:pic>
        <p:nvPicPr>
          <p:cNvPr id="19" name="Imagem 18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135" y="3257550"/>
            <a:ext cx="391160" cy="391160"/>
          </a:xfrm>
          <a:prstGeom prst="rect">
            <a:avLst/>
          </a:prstGeom>
        </p:spPr>
      </p:pic>
      <p:cxnSp>
        <p:nvCxnSpPr>
          <p:cNvPr id="21" name="Conector de Seta Reta 20"/>
          <p:cNvCxnSpPr>
            <a:stCxn id="18" idx="3"/>
            <a:endCxn id="20" idx="1"/>
          </p:cNvCxnSpPr>
          <p:nvPr/>
        </p:nvCxnSpPr>
        <p:spPr>
          <a:xfrm flipV="1">
            <a:off x="2947035" y="3145155"/>
            <a:ext cx="832485" cy="2032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arredondado 19"/>
          <p:cNvSpPr/>
          <p:nvPr/>
        </p:nvSpPr>
        <p:spPr>
          <a:xfrm>
            <a:off x="3779520" y="2425065"/>
            <a:ext cx="4968875" cy="144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de armazenamento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5" name="Google Shape;62;p14"/>
          <p:cNvSpPr txBox="1"/>
          <p:nvPr/>
        </p:nvSpPr>
        <p:spPr>
          <a:xfrm>
            <a:off x="395605" y="134493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Acesso distribuído - escrita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811270" y="2640965"/>
            <a:ext cx="4875530" cy="1057910"/>
            <a:chOff x="3053" y="3706"/>
            <a:chExt cx="7678" cy="1666"/>
          </a:xfrm>
        </p:grpSpPr>
        <p:pic>
          <p:nvPicPr>
            <p:cNvPr id="4" name="Imagem 3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53" y="3706"/>
              <a:ext cx="1652" cy="1652"/>
            </a:xfrm>
            <a:prstGeom prst="rect">
              <a:avLst/>
            </a:prstGeom>
          </p:spPr>
        </p:pic>
        <p:pic>
          <p:nvPicPr>
            <p:cNvPr id="6" name="Imagem 5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92" y="3706"/>
              <a:ext cx="1652" cy="1652"/>
            </a:xfrm>
            <a:prstGeom prst="rect">
              <a:avLst/>
            </a:prstGeom>
          </p:spPr>
        </p:pic>
        <p:pic>
          <p:nvPicPr>
            <p:cNvPr id="7" name="Imagem 6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66" y="3720"/>
              <a:ext cx="1652" cy="1652"/>
            </a:xfrm>
            <a:prstGeom prst="rect">
              <a:avLst/>
            </a:prstGeom>
          </p:spPr>
        </p:pic>
        <p:pic>
          <p:nvPicPr>
            <p:cNvPr id="8" name="Imagem 7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40" y="3720"/>
              <a:ext cx="1652" cy="1652"/>
            </a:xfrm>
            <a:prstGeom prst="rect">
              <a:avLst/>
            </a:prstGeom>
          </p:spPr>
        </p:pic>
        <p:pic>
          <p:nvPicPr>
            <p:cNvPr id="9" name="Imagem 8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9" y="3720"/>
              <a:ext cx="1652" cy="1652"/>
            </a:xfrm>
            <a:prstGeom prst="rect">
              <a:avLst/>
            </a:prstGeom>
          </p:spPr>
        </p:pic>
      </p:grpSp>
      <p:sp>
        <p:nvSpPr>
          <p:cNvPr id="11" name="Retângulo 10"/>
          <p:cNvSpPr/>
          <p:nvPr/>
        </p:nvSpPr>
        <p:spPr>
          <a:xfrm>
            <a:off x="539115" y="2497455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11"/>
          <p:cNvSpPr/>
          <p:nvPr/>
        </p:nvSpPr>
        <p:spPr>
          <a:xfrm>
            <a:off x="539115" y="2785110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Retângulo 12"/>
          <p:cNvSpPr/>
          <p:nvPr/>
        </p:nvSpPr>
        <p:spPr>
          <a:xfrm>
            <a:off x="539115" y="3073400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Retângulo 13"/>
          <p:cNvSpPr/>
          <p:nvPr/>
        </p:nvSpPr>
        <p:spPr>
          <a:xfrm>
            <a:off x="539115" y="336169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Retângulo 14"/>
          <p:cNvSpPr/>
          <p:nvPr/>
        </p:nvSpPr>
        <p:spPr>
          <a:xfrm>
            <a:off x="539115" y="3649980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Caixa de Texto 15"/>
          <p:cNvSpPr txBox="1"/>
          <p:nvPr/>
        </p:nvSpPr>
        <p:spPr>
          <a:xfrm>
            <a:off x="179070" y="1902460"/>
            <a:ext cx="1568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Volume de dados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7" name="Caixa de Texto 16"/>
          <p:cNvSpPr txBox="1"/>
          <p:nvPr/>
        </p:nvSpPr>
        <p:spPr>
          <a:xfrm>
            <a:off x="4989195" y="2064385"/>
            <a:ext cx="25177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Unidades de armazenamento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18" name="Imagem 17" descr="laptop-icon-19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2683510"/>
            <a:ext cx="963930" cy="963930"/>
          </a:xfrm>
          <a:prstGeom prst="rect">
            <a:avLst/>
          </a:prstGeom>
        </p:spPr>
      </p:pic>
      <p:pic>
        <p:nvPicPr>
          <p:cNvPr id="19" name="Imagem 18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135" y="3257550"/>
            <a:ext cx="391160" cy="391160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3851910" y="2498090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3" name="Retângulo 2"/>
          <p:cNvSpPr/>
          <p:nvPr/>
        </p:nvSpPr>
        <p:spPr>
          <a:xfrm>
            <a:off x="4788535" y="2785745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1" name="Retângulo 20"/>
          <p:cNvSpPr/>
          <p:nvPr/>
        </p:nvSpPr>
        <p:spPr>
          <a:xfrm>
            <a:off x="5725160" y="3072765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Retângulo 21"/>
          <p:cNvSpPr/>
          <p:nvPr/>
        </p:nvSpPr>
        <p:spPr>
          <a:xfrm>
            <a:off x="6681470" y="335915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Retângulo 22"/>
          <p:cNvSpPr/>
          <p:nvPr/>
        </p:nvSpPr>
        <p:spPr>
          <a:xfrm>
            <a:off x="7709535" y="2498725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cxnSp>
        <p:nvCxnSpPr>
          <p:cNvPr id="25" name="Conector de Seta Reta 24"/>
          <p:cNvCxnSpPr>
            <a:stCxn id="18" idx="3"/>
            <a:endCxn id="20" idx="1"/>
          </p:cNvCxnSpPr>
          <p:nvPr/>
        </p:nvCxnSpPr>
        <p:spPr>
          <a:xfrm flipV="1">
            <a:off x="2947035" y="3145155"/>
            <a:ext cx="832485" cy="2032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2;p14"/>
          <p:cNvSpPr txBox="1"/>
          <p:nvPr/>
        </p:nvSpPr>
        <p:spPr>
          <a:xfrm>
            <a:off x="395605" y="4297680"/>
            <a:ext cx="82270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 escrita pode ser sequencial ou paralela dependendo da origem.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arredondado 19"/>
          <p:cNvSpPr/>
          <p:nvPr/>
        </p:nvSpPr>
        <p:spPr>
          <a:xfrm>
            <a:off x="3779520" y="2425065"/>
            <a:ext cx="4968875" cy="144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 algn="just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de armazenamento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5" name="Google Shape;62;p14"/>
          <p:cNvSpPr txBox="1"/>
          <p:nvPr/>
        </p:nvSpPr>
        <p:spPr>
          <a:xfrm>
            <a:off x="395605" y="134493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Acesso distribuído - leitura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811270" y="2640965"/>
            <a:ext cx="4875530" cy="1057910"/>
            <a:chOff x="3053" y="3706"/>
            <a:chExt cx="7678" cy="1666"/>
          </a:xfrm>
        </p:grpSpPr>
        <p:pic>
          <p:nvPicPr>
            <p:cNvPr id="4" name="Imagem 3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53" y="3706"/>
              <a:ext cx="1652" cy="1652"/>
            </a:xfrm>
            <a:prstGeom prst="rect">
              <a:avLst/>
            </a:prstGeom>
          </p:spPr>
        </p:pic>
        <p:pic>
          <p:nvPicPr>
            <p:cNvPr id="6" name="Imagem 5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92" y="3706"/>
              <a:ext cx="1652" cy="1652"/>
            </a:xfrm>
            <a:prstGeom prst="rect">
              <a:avLst/>
            </a:prstGeom>
          </p:spPr>
        </p:pic>
        <p:pic>
          <p:nvPicPr>
            <p:cNvPr id="7" name="Imagem 6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66" y="3720"/>
              <a:ext cx="1652" cy="1652"/>
            </a:xfrm>
            <a:prstGeom prst="rect">
              <a:avLst/>
            </a:prstGeom>
          </p:spPr>
        </p:pic>
        <p:pic>
          <p:nvPicPr>
            <p:cNvPr id="8" name="Imagem 7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40" y="3720"/>
              <a:ext cx="1652" cy="1652"/>
            </a:xfrm>
            <a:prstGeom prst="rect">
              <a:avLst/>
            </a:prstGeom>
          </p:spPr>
        </p:pic>
        <p:pic>
          <p:nvPicPr>
            <p:cNvPr id="9" name="Imagem 8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9" y="3720"/>
              <a:ext cx="1652" cy="1652"/>
            </a:xfrm>
            <a:prstGeom prst="rect">
              <a:avLst/>
            </a:prstGeom>
          </p:spPr>
        </p:pic>
      </p:grpSp>
      <p:sp>
        <p:nvSpPr>
          <p:cNvPr id="11" name="Retângulo 10"/>
          <p:cNvSpPr/>
          <p:nvPr/>
        </p:nvSpPr>
        <p:spPr>
          <a:xfrm>
            <a:off x="539115" y="2497455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11"/>
          <p:cNvSpPr/>
          <p:nvPr/>
        </p:nvSpPr>
        <p:spPr>
          <a:xfrm>
            <a:off x="539115" y="2785110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Retângulo 12"/>
          <p:cNvSpPr/>
          <p:nvPr/>
        </p:nvSpPr>
        <p:spPr>
          <a:xfrm>
            <a:off x="539115" y="3073400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Retângulo 13"/>
          <p:cNvSpPr/>
          <p:nvPr/>
        </p:nvSpPr>
        <p:spPr>
          <a:xfrm>
            <a:off x="539115" y="336169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Retângulo 14"/>
          <p:cNvSpPr/>
          <p:nvPr/>
        </p:nvSpPr>
        <p:spPr>
          <a:xfrm>
            <a:off x="539115" y="3649980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Caixa de Texto 15"/>
          <p:cNvSpPr txBox="1"/>
          <p:nvPr/>
        </p:nvSpPr>
        <p:spPr>
          <a:xfrm>
            <a:off x="179070" y="1902460"/>
            <a:ext cx="1568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Volume de dados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7" name="Caixa de Texto 16"/>
          <p:cNvSpPr txBox="1"/>
          <p:nvPr/>
        </p:nvSpPr>
        <p:spPr>
          <a:xfrm>
            <a:off x="4989195" y="2064385"/>
            <a:ext cx="25177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Unidades de armazenamento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18" name="Imagem 17" descr="laptop-icon-19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2683510"/>
            <a:ext cx="963930" cy="963930"/>
          </a:xfrm>
          <a:prstGeom prst="rect">
            <a:avLst/>
          </a:prstGeom>
        </p:spPr>
      </p:pic>
      <p:pic>
        <p:nvPicPr>
          <p:cNvPr id="19" name="Imagem 18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135" y="3257550"/>
            <a:ext cx="391160" cy="391160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3851910" y="2498090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3" name="Retângulo 2"/>
          <p:cNvSpPr/>
          <p:nvPr/>
        </p:nvSpPr>
        <p:spPr>
          <a:xfrm>
            <a:off x="4788535" y="2785745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1" name="Retângulo 20"/>
          <p:cNvSpPr/>
          <p:nvPr/>
        </p:nvSpPr>
        <p:spPr>
          <a:xfrm>
            <a:off x="5725160" y="3072765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Retângulo 21"/>
          <p:cNvSpPr/>
          <p:nvPr/>
        </p:nvSpPr>
        <p:spPr>
          <a:xfrm>
            <a:off x="6681470" y="335915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Retângulo 22"/>
          <p:cNvSpPr/>
          <p:nvPr/>
        </p:nvSpPr>
        <p:spPr>
          <a:xfrm>
            <a:off x="7709535" y="2498725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cxnSp>
        <p:nvCxnSpPr>
          <p:cNvPr id="25" name="Conector de Seta Reta 24"/>
          <p:cNvCxnSpPr>
            <a:stCxn id="18" idx="3"/>
            <a:endCxn id="20" idx="1"/>
          </p:cNvCxnSpPr>
          <p:nvPr/>
        </p:nvCxnSpPr>
        <p:spPr>
          <a:xfrm flipH="1" flipV="1">
            <a:off x="2947035" y="3145155"/>
            <a:ext cx="832485" cy="2032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2;p14"/>
          <p:cNvSpPr txBox="1"/>
          <p:nvPr/>
        </p:nvSpPr>
        <p:spPr>
          <a:xfrm>
            <a:off x="395605" y="429768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Leitura paralelizada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21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 LAN (VLAN)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Private Virtual LAN (PVLAN)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 Extensible LAN (VXLAN)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Infra virtual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de rede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487170"/>
            <a:ext cx="8227060" cy="239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Autoatendimento sob demanda;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Amplo acesso à rede;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Agrupamento de recursos;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Elasticidade rápida;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Serviço mensurável.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Principais características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Benefícios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1200785"/>
            <a:ext cx="7333615" cy="4304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316095" y="3957320"/>
            <a:ext cx="442595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Aula 02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Cloud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344295"/>
            <a:ext cx="7388225" cy="3538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505" y="1273175"/>
            <a:ext cx="5618480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e Modelos de Implantação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720" y="1489075"/>
            <a:ext cx="7274560" cy="3637280"/>
          </a:xfrm>
          <a:prstGeom prst="rect">
            <a:avLst/>
          </a:prstGeom>
        </p:spPr>
      </p:pic>
      <p:sp>
        <p:nvSpPr>
          <p:cNvPr id="4" name="Retângulo arredondado 3"/>
          <p:cNvSpPr/>
          <p:nvPr/>
        </p:nvSpPr>
        <p:spPr>
          <a:xfrm>
            <a:off x="1043305" y="2929255"/>
            <a:ext cx="3474720" cy="2088515"/>
          </a:xfrm>
          <a:prstGeom prst="roundRect">
            <a:avLst>
              <a:gd name="adj" fmla="val 5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489075"/>
            <a:ext cx="8227060" cy="24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IaS</a:t>
            </a: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Infraestructure as Service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Disponibilização de recursos computacionais como: processamento, armazenamento e redes via web ou rede privada;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Plataform as Service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Disponibilização de uma plataforma de cloud para o gerenciamento de recursos;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Software as Service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Hospedagem de serviçoes em 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344930"/>
            <a:ext cx="6477000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130300"/>
            <a:ext cx="8227060" cy="64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IaS</a:t>
            </a: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Infraestructure as Service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560830"/>
            <a:ext cx="7599045" cy="3679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058545"/>
            <a:ext cx="8227060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IaS</a:t>
            </a: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Infraestructure as Service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Contratação: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Sistemas computacionais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Capacidade de armazenamento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Largura de banda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Exemplos de provedores de IaaS: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Amazon Elastic Cloud (Amazon EC2)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Simple Storage Service (Amazon S3)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130300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Plataform as Service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633220"/>
            <a:ext cx="7356475" cy="3625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02055"/>
            <a:ext cx="8227060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Plataform as Service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Contratação: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Banco de dados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SO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Plataformas de desenvolvimento, versionamento e implantação;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Elastic Beanstalk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Google app engine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Miscrosoft Azure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80340" y="915035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Bancos de dados da AWS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179705" y="55181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342390"/>
            <a:ext cx="8083550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2425065"/>
            <a:ext cx="8227060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computing</a:t>
            </a:r>
            <a:r>
              <a:rPr lang="pt-BR" sz="1600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a entrega sob demanda de serviços computacionais, desde aplicações até armazenamento e poder de processamento, tipicamente através da internet e no modelo pay as you go (pague pelo o que usar)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 descr="cloud-clipart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120650"/>
            <a:ext cx="3331210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93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Software as Service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Contratação: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Serviços de e-mail;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Aplicações corporativas.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Exemplos: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Google apps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Microsoft Office 365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02055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Software as Service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1677670"/>
            <a:ext cx="7486015" cy="36137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e Modelos de Implantação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720" y="1489075"/>
            <a:ext cx="7274560" cy="3637280"/>
          </a:xfrm>
          <a:prstGeom prst="rect">
            <a:avLst/>
          </a:prstGeom>
        </p:spPr>
      </p:pic>
      <p:sp>
        <p:nvSpPr>
          <p:cNvPr id="4" name="Retângulo arredondado 3"/>
          <p:cNvSpPr/>
          <p:nvPr/>
        </p:nvSpPr>
        <p:spPr>
          <a:xfrm>
            <a:off x="4487545" y="2929255"/>
            <a:ext cx="3421380" cy="2088515"/>
          </a:xfrm>
          <a:prstGeom prst="roundRect">
            <a:avLst>
              <a:gd name="adj" fmla="val 5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pública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Serviços de cloud abertos ao público em geral;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Databricks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2132330"/>
            <a:ext cx="6000750" cy="3372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0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privada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Serviços de cloud configurados para uso exclusivo de uma organização;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Financeiras (ERP)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2207895"/>
            <a:ext cx="878586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0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híbrida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Serviços disponibilizados por duas ou mais clouds, onde cada uma pode ser pública ou privada;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Empresas de varejo (Site + ERP)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Modelos de serviço de Cloud Computing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2280920"/>
            <a:ext cx="6958330" cy="32169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75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Multicloud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uma estratégia empresarial onde mais de um provedor de cloud é contratado.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Vantagens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Melhor gerenciamento de custos;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Personalização de serviços;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Maior disponibilidade e confiança;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MultiCloud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AWS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Amazon Web Services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Trust Advisor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Recomendação de configurações de performance, segurança e otimização;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EC2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Máquinas virtuais;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S3 </a:t>
            </a: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Armazenamento; 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Elastic Beanstalk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Serviço de deployment integrado com git e IDE’s;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Lambda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Serviço de ‘função como serviço’ para execução de processos  de forma servless.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ECS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Gestão de containers Docker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–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–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Referência: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https://aws.amazon.com/pt/free/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Principais plataformas de cloud e seus serviços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72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GPC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Google Cloud  Plataform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Storage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Armazenamento;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Computer Engine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Máquinas virtuais;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App Engine - Infraestrutura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Referência: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https://cloud.google.com/free?hl=pt-br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Principais plataformas de cloud e seus serviços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72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Azure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Microsoft Azure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Máquinas virtuais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AKS (Serviço de Kubernets Azure)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Banco de dados SQL do Azure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Referência: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https://azure.microsoft.com/pt-br/pricing/calculator/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Principais plataformas de cloud e seus serviços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774190"/>
            <a:ext cx="822706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 é uma abstração criada por software da infraestrutura necessária para a disponibilização de um serviço utilizando “máquinas virtuais”.</a:t>
            </a:r>
            <a:endParaRPr lang="pt-BR" sz="20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 descr="realidade-virt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270" y="2807335"/>
            <a:ext cx="4538980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 </a:t>
            </a: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é uma plataforma de código aberto que permite a criação, implantação e execução de aplicativos em containers.</a:t>
            </a: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Um container</a:t>
            </a: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uma unidade isolada e portátil de software que contém tudo o que é necessário para um aplicativo ser executado, incluindo o código, runtime, bibliotecas e dependências.</a:t>
            </a: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20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Imagem</a:t>
            </a:r>
            <a:r>
              <a:rPr lang="pt-BR" sz="20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Pacote estático de uma aplicação ou serviço com suas configurações e dependências.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Container</a:t>
            </a: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Ambiente de execução isolado criado a partir de uma imagem docker.</a:t>
            </a: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 indent="-43751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Virtualização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32510" y="1777365"/>
            <a:ext cx="6953250" cy="3581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 indent="-43751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Virtualização por máquinas</a:t>
            </a: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X </a:t>
            </a: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 por container  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1704975"/>
            <a:ext cx="6598920" cy="34918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29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20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VM</a:t>
            </a:r>
            <a:r>
              <a:rPr lang="pt-BR" sz="20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Ambientes variados</a:t>
            </a:r>
            <a:endParaRPr lang="pt-BR" sz="20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8001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Diferentes requisitos de hardware;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8001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Diferentes SO’s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Container</a:t>
            </a: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 sz="18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8001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Melhor opção quando o objetivo for executar o maior número de aplicações no menor número de servidor.</a:t>
            </a: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VM x Container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24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Container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Uma unidade de software que contém todas as depêndencias para executar uma aplicação de forma rápida e eficaz.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container docker surgiu como uma alternativa mais leve às máquinas virtuais. A ideia é “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empacotar” a aplicação, que poderá ser reproduzida em qualquer plataforma, evitando assim a famosa frase: 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“Na minha máquina roda.”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VM x Container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aphicFrame>
        <p:nvGraphicFramePr>
          <p:cNvPr id="3" name="Tabela 2"/>
          <p:cNvGraphicFramePr/>
          <p:nvPr/>
        </p:nvGraphicFramePr>
        <p:xfrm>
          <a:off x="1371600" y="1524000"/>
          <a:ext cx="6399530" cy="2651760"/>
        </p:xfrm>
        <a:graphic>
          <a:graphicData uri="http://schemas.openxmlformats.org/drawingml/2006/table">
            <a:tbl>
              <a:tblPr firstRow="1">
                <a:tableStyleId>{8FD4443E-F989-4FC4-A0C8-D5A2AF1F390B}</a:tableStyleId>
              </a:tblPr>
              <a:tblGrid>
                <a:gridCol w="3199765"/>
                <a:gridCol w="31997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Máquina virtual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Container</a:t>
                      </a: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Desempenho limitado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Desempenho nativo</a:t>
                      </a: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Virtualização a nível de hardware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Virtualização de SO</a:t>
                      </a: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Maior alocação de memória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Menor alicação de memória</a:t>
                      </a: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SO dedicado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SO compartilhado</a:t>
                      </a: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Inicialização em minutos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Inicialização em segundos</a:t>
                      </a:r>
                      <a:endParaRPr lang="pt-B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Prática</a:t>
            </a: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Criação de containers</a:t>
            </a:r>
            <a:endParaRPr lang="pt-BR" sz="16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Docker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428625" y="1752600"/>
            <a:ext cx="39477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2000">
                <a:solidFill>
                  <a:schemeClr val="bg1"/>
                </a:solidFill>
              </a:rPr>
              <a:t>https://labs.play-with-docker.com/</a:t>
            </a:r>
            <a:endParaRPr lang="pt-BR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Obrigado!</a:t>
            </a:r>
            <a:endParaRPr sz="35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345565"/>
            <a:ext cx="7089140" cy="3716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OS-based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a nível de sistema operacional.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Virtual Box, VMWare e </a:t>
            </a:r>
            <a:r>
              <a:rPr lang="pt-BR" u="sng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Containers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H-based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Virtualização a nível de hardware.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AMD-V, Intel VT, ARM Virtualization Extensions.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Virtualização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705" y="1470660"/>
            <a:ext cx="7006590" cy="2780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On-premise</a:t>
            </a: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refere-se a infraestruturas privadas mantidas pela própria empresa em suas instalações e que podem ser mantidas de modo independente.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b="1" u="sng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Vantagens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Liberdade para customizar hardware e software.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Maior controle sobre o parque tecnológico (data center).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Baixa latência (rede local).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Redução de exposição.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b="1" u="sng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Desvantagens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Custos elevados para aquisição do hardware.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Necessidade de manutenção.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Upgrades e depreciação de equipamentos.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Espaço físico.</a:t>
            </a:r>
            <a:endParaRPr lang="pt-BR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Ambientes On-Premises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4295"/>
            <a:ext cx="8227060" cy="409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0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 computação em nuvem</a:t>
            </a: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oferece formas de acessar servidores, soluções de armazenamento, bancos de dados e um conjunto amplo de serviços de aplicativos via internet.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Um provedor de serviços em nuvem é proprietário e faz a manutenção do hardware conectado à rede, necessário para seus serviços, enquanto o usuário provisiona e utiliza o que desejar através de aplicativos web.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Vantagens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2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Troca de custo fixo por custo operacional.</a:t>
            </a:r>
            <a:endParaRPr lang="pt-BR" sz="12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2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Melhor gerenciamento de custos.</a:t>
            </a:r>
            <a:endParaRPr lang="pt-BR" sz="12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2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Alta disponibilidade e ambientes de Disaster Recovery (DR).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Desvantagens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Requer maior vigilância em razão da maior exposição.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Obrigatoriedade de acesso à internet: desafio em regiões afastadas de grandes centros, em países subdesenvolvidos.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Complexidade de migração entre plataformas de diferentes players.	</a:t>
            </a:r>
            <a:endParaRPr lang="pt-BR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Ambientes em Cloud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7858</Words>
  <Application>WPS Presentation</Application>
  <PresentationFormat/>
  <Paragraphs>545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Arial</vt:lpstr>
      <vt:lpstr>SimSun</vt:lpstr>
      <vt:lpstr>Wingdings</vt:lpstr>
      <vt:lpstr>Arial</vt:lpstr>
      <vt:lpstr>Ubuntu</vt:lpstr>
      <vt:lpstr>Fira Code Light</vt:lpstr>
      <vt:lpstr>Ubuntu Light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ProDigital</cp:lastModifiedBy>
  <cp:revision>30</cp:revision>
  <dcterms:created xsi:type="dcterms:W3CDTF">2023-01-23T18:32:00Z</dcterms:created>
  <dcterms:modified xsi:type="dcterms:W3CDTF">2023-04-10T21:34:52Z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85D2B85D4EAC42EA953BE1066757FD8B</vt:lpwstr>
  </property>
  <property fmtid="{D5CDD505-2E9C-101B-9397-08002B2CF9AE}" pid="3" name="KSOProductBuildVer">
    <vt:lpwstr>1046-11.2.0.11516</vt:lpwstr>
  </property>
</Properties>
</file>